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B35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B35AF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0" y="914400"/>
            <a:ext cx="7315200" cy="5486400"/>
          </a:xfrm>
          <a:prstGeom prst="ellipse">
            <a:avLst/>
          </a:prstGeom>
          <a:solidFill>
            <a:srgbClr val="5B8DEF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5029200" y="1371600"/>
            <a:ext cx="1645920" cy="2560320"/>
          </a:xfrm>
          <a:prstGeom prst="ellipse">
            <a:avLst/>
          </a:prstGeom>
          <a:ln w="9525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303520" y="1554480"/>
            <a:ext cx="2103120" cy="2926080"/>
          </a:xfrm>
          <a:prstGeom prst="ellipse">
            <a:avLst/>
          </a:prstGeom>
          <a:ln w="9525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577840" y="1737360"/>
            <a:ext cx="2560320" cy="3291840"/>
          </a:xfrm>
          <a:prstGeom prst="ellipse">
            <a:avLst/>
          </a:prstGeom>
          <a:ln w="9525">
            <a:solidFill>
              <a:srgbClr val="FFFFFF">
                <a:alpha val="14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52160" y="1920240"/>
            <a:ext cx="3017520" cy="3657600"/>
          </a:xfrm>
          <a:prstGeom prst="ellipse">
            <a:avLst/>
          </a:prstGeom>
          <a:ln w="9525">
            <a:solidFill>
              <a:srgbClr val="FFFFFF">
                <a:alpha val="16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126480" y="2103120"/>
            <a:ext cx="3474720" cy="4023360"/>
          </a:xfrm>
          <a:prstGeom prst="ellipse">
            <a:avLst/>
          </a:prstGeom>
          <a:ln w="9525">
            <a:solidFill>
              <a:srgbClr val="FFFFFF">
                <a:alpha val="18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0" y="2286000"/>
            <a:ext cx="3931920" cy="4389120"/>
          </a:xfrm>
          <a:prstGeom prst="ellipse">
            <a:avLst/>
          </a:prstGeom>
          <a:ln w="9525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675120" y="2468880"/>
            <a:ext cx="4389120" cy="4754880"/>
          </a:xfrm>
          <a:prstGeom prst="ellipse">
            <a:avLst/>
          </a:prstGeom>
          <a:ln w="9525">
            <a:solidFill>
              <a:srgbClr val="FFFFFF">
                <a:alpha val="22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949440" y="2651760"/>
            <a:ext cx="4846320" cy="5120640"/>
          </a:xfrm>
          <a:prstGeom prst="ellipse">
            <a:avLst/>
          </a:prstGeom>
          <a:ln w="9525">
            <a:solidFill>
              <a:srgbClr val="FFFFFF">
                <a:alpha val="24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4572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731520" y="2926080"/>
            <a:ext cx="6400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52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 Title</a:t>
            </a:r>
            <a:endParaRPr lang="en-US" sz="5200" dirty="0"/>
          </a:p>
          <a:p>
            <a:pPr indent="0" marL="0">
              <a:lnSpc>
                <a:spcPts val="52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Goes Here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731520" y="46634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Subtitle or date • Your Name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B3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PROCESS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417320" y="2423160"/>
            <a:ext cx="6400800" cy="0"/>
          </a:xfrm>
          <a:prstGeom prst="line">
            <a:avLst/>
          </a:prstGeom>
          <a:noFill/>
          <a:ln w="25400">
            <a:solidFill>
              <a:srgbClr val="2B35AF">
                <a:alpha val="2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60120" y="2011680"/>
            <a:ext cx="822960" cy="822960"/>
          </a:xfrm>
          <a:prstGeom prst="ellipse">
            <a:avLst/>
          </a:prstGeom>
          <a:solidFill>
            <a:srgbClr val="2B35AF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214884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301752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3832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 your business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063240" y="2011680"/>
            <a:ext cx="822960" cy="822960"/>
          </a:xfrm>
          <a:prstGeom prst="ellipse">
            <a:avLst/>
          </a:prstGeom>
          <a:solidFill>
            <a:srgbClr val="2B35AF"/>
          </a:solidFill>
          <a:ln/>
        </p:spPr>
      </p:sp>
      <p:sp>
        <p:nvSpPr>
          <p:cNvPr id="10" name="Text 8"/>
          <p:cNvSpPr/>
          <p:nvPr/>
        </p:nvSpPr>
        <p:spPr>
          <a:xfrm>
            <a:off x="3063240" y="214884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0" y="301752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560320" y="33832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the roadmap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166360" y="2011680"/>
            <a:ext cx="822960" cy="822960"/>
          </a:xfrm>
          <a:prstGeom prst="ellipse">
            <a:avLst/>
          </a:prstGeom>
          <a:solidFill>
            <a:srgbClr val="2B35AF"/>
          </a:solidFill>
          <a:ln/>
        </p:spPr>
      </p:sp>
      <p:sp>
        <p:nvSpPr>
          <p:cNvPr id="14" name="Text 12"/>
          <p:cNvSpPr/>
          <p:nvPr/>
        </p:nvSpPr>
        <p:spPr>
          <a:xfrm>
            <a:off x="5166360" y="214884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846320" y="301752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63440" y="33832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 &amp; optimize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269480" y="2011680"/>
            <a:ext cx="822960" cy="822960"/>
          </a:xfrm>
          <a:prstGeom prst="ellipse">
            <a:avLst/>
          </a:prstGeom>
          <a:solidFill>
            <a:srgbClr val="2B35AF"/>
          </a:solidFill>
          <a:ln/>
        </p:spPr>
      </p:sp>
      <p:sp>
        <p:nvSpPr>
          <p:cNvPr id="18" name="Text 16"/>
          <p:cNvSpPr/>
          <p:nvPr/>
        </p:nvSpPr>
        <p:spPr>
          <a:xfrm>
            <a:off x="7269480" y="214884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949440" y="301752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766560" y="33832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 profitably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B35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914400"/>
            <a:ext cx="7315200" cy="5486400"/>
          </a:xfrm>
          <a:prstGeom prst="ellipse">
            <a:avLst/>
          </a:prstGeom>
          <a:solidFill>
            <a:srgbClr val="5B8DEF">
              <a:alpha val="3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0" y="1828800"/>
            <a:ext cx="1828800" cy="2743200"/>
          </a:xfrm>
          <a:prstGeom prst="ellipse">
            <a:avLst/>
          </a:prstGeom>
          <a:ln w="635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937760" y="2057400"/>
            <a:ext cx="2377440" cy="3200400"/>
          </a:xfrm>
          <a:prstGeom prst="ellipse">
            <a:avLst/>
          </a:prstGeom>
          <a:ln w="6350">
            <a:solidFill>
              <a:srgbClr val="FFFFFF">
                <a:alpha val="95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303520" y="2286000"/>
            <a:ext cx="2926080" cy="3657600"/>
          </a:xfrm>
          <a:prstGeom prst="ellipse">
            <a:avLst/>
          </a:prstGeom>
          <a:ln w="6350">
            <a:solidFill>
              <a:srgbClr val="FFFFFF">
                <a:alpha val="11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69280" y="2514600"/>
            <a:ext cx="3474720" cy="4114800"/>
          </a:xfrm>
          <a:prstGeom prst="ellipse">
            <a:avLst/>
          </a:prstGeom>
          <a:ln w="6350">
            <a:solidFill>
              <a:srgbClr val="FFFFFF">
                <a:alpha val="125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35040" y="2743200"/>
            <a:ext cx="4023360" cy="4572000"/>
          </a:xfrm>
          <a:prstGeom prst="ellipse">
            <a:avLst/>
          </a:prstGeom>
          <a:ln w="6350">
            <a:solidFill>
              <a:srgbClr val="FFFFFF">
                <a:alpha val="14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400800" y="2971800"/>
            <a:ext cx="4572000" cy="5029200"/>
          </a:xfrm>
          <a:prstGeom prst="ellipse">
            <a:avLst/>
          </a:prstGeom>
          <a:ln w="6350">
            <a:solidFill>
              <a:srgbClr val="FFFFFF">
                <a:alpha val="155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1188720"/>
            <a:ext cx="9144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42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Scale</a:t>
            </a:r>
            <a:endParaRPr lang="en-US" sz="4200" dirty="0"/>
          </a:p>
          <a:p>
            <a:pPr algn="ctr" indent="0" marL="0">
              <a:lnSpc>
                <a:spcPts val="42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Profitably?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1371600" y="27432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discuss how we can help grow your Amazon business.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017520" y="3383280"/>
            <a:ext cx="3108960" cy="6400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3017520" y="3383280"/>
            <a:ext cx="3108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Meeting →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0" y="4297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hello@thealfi.com • thealfi.com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28016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0" y="2011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0" y="29260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 Let's talk.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0" y="36576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hello@thealfi.com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0" y="39776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2B3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thealfi.com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B3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Growth by Quarter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371600" y="246888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$2.1M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1371600" y="2788920"/>
            <a:ext cx="1097280" cy="1463040"/>
          </a:xfrm>
          <a:prstGeom prst="roundRect">
            <a:avLst>
              <a:gd name="adj" fmla="val 6667"/>
            </a:avLst>
          </a:prstGeom>
          <a:solidFill>
            <a:srgbClr val="E8ECFF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0" y="42976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200400" y="19202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$2.9M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0" y="2240280"/>
            <a:ext cx="1097280" cy="2011680"/>
          </a:xfrm>
          <a:prstGeom prst="roundRect">
            <a:avLst>
              <a:gd name="adj" fmla="val 6667"/>
            </a:avLst>
          </a:prstGeom>
          <a:solidFill>
            <a:srgbClr val="E8ECFF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0" y="42976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0" y="13716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$3.6M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029200" y="1691640"/>
            <a:ext cx="1097280" cy="2560320"/>
          </a:xfrm>
          <a:prstGeom prst="roundRect">
            <a:avLst>
              <a:gd name="adj" fmla="val 6667"/>
            </a:avLst>
          </a:prstGeom>
          <a:solidFill>
            <a:srgbClr val="E8ECFF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0" y="42976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858000" y="8229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$4.4M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858000" y="1143000"/>
            <a:ext cx="1097280" cy="3108960"/>
          </a:xfrm>
          <a:prstGeom prst="roundRect">
            <a:avLst>
              <a:gd name="adj" fmla="val 6667"/>
            </a:avLst>
          </a:prstGeom>
          <a:solidFill>
            <a:srgbClr val="2B35AF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0" y="42976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4526280"/>
            <a:ext cx="768096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B3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ANALYTICS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Trend 2024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583680" y="640080"/>
            <a:ext cx="182880" cy="182880"/>
          </a:xfrm>
          <a:prstGeom prst="ellipse">
            <a:avLst/>
          </a:prstGeom>
          <a:solidFill>
            <a:srgbClr val="2B35AF"/>
          </a:solidFill>
          <a:ln/>
        </p:spPr>
      </p:sp>
      <p:sp>
        <p:nvSpPr>
          <p:cNvPr id="5" name="Text 3"/>
          <p:cNvSpPr/>
          <p:nvPr/>
        </p:nvSpPr>
        <p:spPr>
          <a:xfrm>
            <a:off x="6812280" y="59436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7589520" y="640080"/>
            <a:ext cx="182880" cy="182880"/>
          </a:xfrm>
          <a:prstGeom prst="ellipse">
            <a:avLst/>
          </a:prstGeom>
          <a:solidFill>
            <a:srgbClr val="AEDCFF"/>
          </a:solidFill>
          <a:ln/>
        </p:spPr>
      </p:sp>
      <p:sp>
        <p:nvSpPr>
          <p:cNvPr id="7" name="Text 5"/>
          <p:cNvSpPr/>
          <p:nvPr/>
        </p:nvSpPr>
        <p:spPr>
          <a:xfrm>
            <a:off x="7818120" y="59436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731520" y="1371600"/>
            <a:ext cx="768096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2700000">
              <a:srgbClr val="000000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1645920"/>
            <a:ext cx="7315200" cy="0"/>
          </a:xfrm>
          <a:prstGeom prst="line">
            <a:avLst/>
          </a:prstGeom>
          <a:noFill/>
          <a:ln w="6350">
            <a:solidFill>
              <a:srgbClr val="F3F4F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14400" y="2194560"/>
            <a:ext cx="7315200" cy="0"/>
          </a:xfrm>
          <a:prstGeom prst="line">
            <a:avLst/>
          </a:prstGeom>
          <a:noFill/>
          <a:ln w="6350">
            <a:solidFill>
              <a:srgbClr val="F3F4F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14400" y="2743200"/>
            <a:ext cx="7315200" cy="0"/>
          </a:xfrm>
          <a:prstGeom prst="line">
            <a:avLst/>
          </a:prstGeom>
          <a:noFill/>
          <a:ln w="6350">
            <a:solidFill>
              <a:srgbClr val="F3F4F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14400" y="3291840"/>
            <a:ext cx="7315200" cy="0"/>
          </a:xfrm>
          <a:prstGeom prst="line">
            <a:avLst/>
          </a:prstGeom>
          <a:noFill/>
          <a:ln w="6350">
            <a:solidFill>
              <a:srgbClr val="F3F4F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14400" y="3840480"/>
            <a:ext cx="7315200" cy="0"/>
          </a:xfrm>
          <a:prstGeom prst="line">
            <a:avLst/>
          </a:prstGeom>
          <a:noFill/>
          <a:ln w="6350">
            <a:solidFill>
              <a:srgbClr val="F3F4F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97280" y="3840480"/>
            <a:ext cx="1463040" cy="-548640"/>
          </a:xfrm>
          <a:prstGeom prst="line">
            <a:avLst/>
          </a:prstGeom>
          <a:noFill/>
          <a:ln w="31750">
            <a:solidFill>
              <a:srgbClr val="2B35A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560320" y="3291840"/>
            <a:ext cx="1463040" cy="-457200"/>
          </a:xfrm>
          <a:prstGeom prst="line">
            <a:avLst/>
          </a:prstGeom>
          <a:noFill/>
          <a:ln w="31750">
            <a:solidFill>
              <a:srgbClr val="2B35A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023360" y="2834640"/>
            <a:ext cx="1463040" cy="-548640"/>
          </a:xfrm>
          <a:prstGeom prst="line">
            <a:avLst/>
          </a:prstGeom>
          <a:noFill/>
          <a:ln w="31750">
            <a:solidFill>
              <a:srgbClr val="2B35A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486400" y="2286000"/>
            <a:ext cx="1463040" cy="-457200"/>
          </a:xfrm>
          <a:prstGeom prst="line">
            <a:avLst/>
          </a:prstGeom>
          <a:noFill/>
          <a:ln w="31750">
            <a:solidFill>
              <a:srgbClr val="2B35A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949440" y="1828800"/>
            <a:ext cx="1097280" cy="-274320"/>
          </a:xfrm>
          <a:prstGeom prst="line">
            <a:avLst/>
          </a:prstGeom>
          <a:noFill/>
          <a:ln w="31750">
            <a:solidFill>
              <a:srgbClr val="2B35A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97280" y="4023360"/>
            <a:ext cx="1463040" cy="-365760"/>
          </a:xfrm>
          <a:prstGeom prst="line">
            <a:avLst/>
          </a:prstGeom>
          <a:noFill/>
          <a:ln w="31750">
            <a:solidFill>
              <a:srgbClr val="AEDC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560320" y="3657600"/>
            <a:ext cx="1463040" cy="-365760"/>
          </a:xfrm>
          <a:prstGeom prst="line">
            <a:avLst/>
          </a:prstGeom>
          <a:noFill/>
          <a:ln w="31750">
            <a:solidFill>
              <a:srgbClr val="AEDC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023360" y="3291840"/>
            <a:ext cx="1463040" cy="-457200"/>
          </a:xfrm>
          <a:prstGeom prst="line">
            <a:avLst/>
          </a:prstGeom>
          <a:noFill/>
          <a:ln w="31750">
            <a:solidFill>
              <a:srgbClr val="AEDC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486400" y="2834640"/>
            <a:ext cx="1463040" cy="-457200"/>
          </a:xfrm>
          <a:prstGeom prst="line">
            <a:avLst/>
          </a:prstGeom>
          <a:noFill/>
          <a:ln w="31750">
            <a:solidFill>
              <a:srgbClr val="AEDC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949440" y="2377440"/>
            <a:ext cx="1097280" cy="-274320"/>
          </a:xfrm>
          <a:prstGeom prst="line">
            <a:avLst/>
          </a:prstGeom>
          <a:noFill/>
          <a:ln w="31750">
            <a:solidFill>
              <a:srgbClr val="AEDC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14400" y="416052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2286000" y="416052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657600" y="416052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029200" y="416052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400800" y="416052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772400" y="416052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4572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 the Team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0" y="10058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Expert Amazon strategists ready to help you scale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1645920" cy="1645920"/>
          </a:xfrm>
          <a:prstGeom prst="roundRect">
            <a:avLst>
              <a:gd name="adj" fmla="val 6667"/>
            </a:avLst>
          </a:prstGeom>
          <a:solidFill>
            <a:srgbClr val="F5F7FF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01168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👤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640080" y="33375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Alex Morgan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36118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 &amp; Founder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834640" y="1554480"/>
            <a:ext cx="1645920" cy="1645920"/>
          </a:xfrm>
          <a:prstGeom prst="roundRect">
            <a:avLst>
              <a:gd name="adj" fmla="val 6667"/>
            </a:avLst>
          </a:prstGeom>
          <a:solidFill>
            <a:srgbClr val="F5F7FF"/>
          </a:solidFill>
          <a:ln/>
        </p:spPr>
      </p:sp>
      <p:sp>
        <p:nvSpPr>
          <p:cNvPr id="9" name="Text 7"/>
          <p:cNvSpPr/>
          <p:nvPr/>
        </p:nvSpPr>
        <p:spPr>
          <a:xfrm>
            <a:off x="2834640" y="201168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👤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2743200" y="33375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Sarah Chen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0" y="36118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 of Strategy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37760" y="1554480"/>
            <a:ext cx="1645920" cy="1645920"/>
          </a:xfrm>
          <a:prstGeom prst="roundRect">
            <a:avLst>
              <a:gd name="adj" fmla="val 6667"/>
            </a:avLst>
          </a:prstGeom>
          <a:solidFill>
            <a:srgbClr val="F5F7FF"/>
          </a:solidFill>
          <a:ln/>
        </p:spPr>
      </p:sp>
      <p:sp>
        <p:nvSpPr>
          <p:cNvPr id="13" name="Text 11"/>
          <p:cNvSpPr/>
          <p:nvPr/>
        </p:nvSpPr>
        <p:spPr>
          <a:xfrm>
            <a:off x="4937760" y="201168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👤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4846320" y="33375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Michael Park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0" y="36118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PPC Director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040880" y="1554480"/>
            <a:ext cx="1645920" cy="1645920"/>
          </a:xfrm>
          <a:prstGeom prst="roundRect">
            <a:avLst>
              <a:gd name="adj" fmla="val 6667"/>
            </a:avLst>
          </a:prstGeom>
          <a:solidFill>
            <a:srgbClr val="F5F7FF"/>
          </a:solidFill>
          <a:ln/>
        </p:spPr>
      </p:sp>
      <p:sp>
        <p:nvSpPr>
          <p:cNvPr id="17" name="Text 15"/>
          <p:cNvSpPr/>
          <p:nvPr/>
        </p:nvSpPr>
        <p:spPr>
          <a:xfrm>
            <a:off x="7040880" y="201168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👤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6949440" y="33375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Emma Wilson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949440" y="36118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 Lead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31520" y="4526280"/>
            <a:ext cx="768096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4572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ALFI Difference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3657600" cy="32004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9050">
            <a:solidFill>
              <a:srgbClr val="EF4444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0" y="1005840"/>
            <a:ext cx="1371600" cy="365760"/>
          </a:xfrm>
          <a:prstGeom prst="roundRect">
            <a:avLst>
              <a:gd name="adj" fmla="val 50000"/>
            </a:avLst>
          </a:prstGeom>
          <a:solidFill>
            <a:srgbClr val="FEE2E2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00584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ALFI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14400" y="15087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F4444"/>
                </a:solidFill>
              </a:rPr>
              <a:t>✗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234440" y="150876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Wasted ad spend on low-margin products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21488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F4444"/>
                </a:solidFill>
              </a:rPr>
              <a:t>✗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234440" y="214884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Reactive, not proactive strategy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27889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F4444"/>
                </a:solidFill>
              </a:rPr>
              <a:t>✗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234440" y="278892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visibility into true profitability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914400" y="34290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F4444"/>
                </a:solidFill>
              </a:rPr>
              <a:t>✗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34440" y="34290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Inconsistent brand presence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0" y="1188720"/>
            <a:ext cx="3657600" cy="32004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9050">
            <a:solidFill>
              <a:srgbClr val="10B981">
                <a:alpha val="5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937760" y="1005840"/>
            <a:ext cx="1188720" cy="365760"/>
          </a:xfrm>
          <a:prstGeom prst="roundRect">
            <a:avLst>
              <a:gd name="adj" fmla="val 50000"/>
            </a:avLst>
          </a:prstGeom>
          <a:solidFill>
            <a:srgbClr val="D1FAE5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00584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ALFI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937760" y="15087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0B981"/>
                </a:solidFill>
              </a:rPr>
              <a:t>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257800" y="150876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dollar optimized for profit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37760" y="21488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0B981"/>
                </a:solidFill>
              </a:rPr>
              <a:t>✓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257800" y="214884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strategy calls &amp; fast pivots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937760" y="27889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0B981"/>
                </a:solidFill>
              </a:rPr>
              <a:t>✓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257800" y="278892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profit dashboards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937760" y="34290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0B981"/>
                </a:solidFill>
              </a:rPr>
              <a:t>✓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257800" y="34290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Cohesive brand across all markets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16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0" y="22860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Full-bleed background image placeholder ]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00" cy="5148072"/>
          </a:xfrm>
          <a:prstGeom prst="rect">
            <a:avLst/>
          </a:prstGeom>
          <a:solidFill>
            <a:srgbClr val="0D1642">
              <a:alpha val="8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ED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31520" y="1737360"/>
            <a:ext cx="4572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8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$2M to $8M</a:t>
            </a:r>
            <a:endParaRPr lang="en-US" sz="3600" dirty="0"/>
          </a:p>
          <a:p>
            <a:pPr indent="0" marL="0">
              <a:lnSpc>
                <a:spcPts val="38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18 Months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301752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helped a beauty brand 4x their revenue while improving profit margins by 23%.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" y="3749040"/>
            <a:ext cx="1188720" cy="822960"/>
          </a:xfrm>
          <a:prstGeom prst="roundRect">
            <a:avLst>
              <a:gd name="adj" fmla="val 8889"/>
            </a:avLst>
          </a:prstGeom>
          <a:solidFill>
            <a:srgbClr val="FFFFFF">
              <a:alpha val="1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3794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4x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" y="420624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Growth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103120" y="3749040"/>
            <a:ext cx="1188720" cy="822960"/>
          </a:xfrm>
          <a:prstGeom prst="roundRect">
            <a:avLst>
              <a:gd name="adj" fmla="val 8889"/>
            </a:avLst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2103120" y="3794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23%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2103120" y="420624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 Increase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3474720" y="3749040"/>
            <a:ext cx="1188720" cy="822960"/>
          </a:xfrm>
          <a:prstGeom prst="roundRect">
            <a:avLst>
              <a:gd name="adj" fmla="val 8889"/>
            </a:avLst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3474720" y="3794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474720" y="420624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Markets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77724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B3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Packages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7680960" cy="502920"/>
          </a:xfrm>
          <a:prstGeom prst="roundRect">
            <a:avLst>
              <a:gd name="adj" fmla="val 14545"/>
            </a:avLst>
          </a:prstGeom>
          <a:solidFill>
            <a:srgbClr val="0D1642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4173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291840" y="141732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Starter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01768" y="141732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711696" y="141732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920240"/>
            <a:ext cx="768096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192024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Markets Supported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91840" y="19202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01768" y="19202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11696" y="19202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Unlimited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423160"/>
            <a:ext cx="7680960" cy="502920"/>
          </a:xfrm>
          <a:prstGeom prst="rect">
            <a:avLst/>
          </a:prstGeom>
          <a:solidFill>
            <a:srgbClr val="F5F7FF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24231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Strategy Calls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291840" y="242316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01768" y="242316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711696" y="242316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2926080"/>
            <a:ext cx="768096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292608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PPC Management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291840" y="292608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001768" y="292608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711696" y="292608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731520" y="3429000"/>
            <a:ext cx="7680960" cy="502920"/>
          </a:xfrm>
          <a:prstGeom prst="rect">
            <a:avLst/>
          </a:prstGeom>
          <a:solidFill>
            <a:srgbClr val="F5F7FF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34290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Analytics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91840" y="342900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001768" y="342900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711696" y="342900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31520" y="3931920"/>
            <a:ext cx="768096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822960" y="39319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Expansion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291840" y="393192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001768" y="393192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711696" y="393192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731520" y="1417320"/>
            <a:ext cx="7680960" cy="3017520"/>
          </a:xfrm>
          <a:prstGeom prst="rect">
            <a:avLst>
              <a:gd name="adj" fmla="val 2424"/>
            </a:avLst>
          </a:prstGeom>
          <a:ln w="6350">
            <a:solidFill>
              <a:srgbClr val="E5E7E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D16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-914400"/>
            <a:ext cx="6400800" cy="6400800"/>
          </a:xfrm>
          <a:prstGeom prst="ellipse">
            <a:avLst/>
          </a:prstGeom>
          <a:solidFill>
            <a:srgbClr val="2B35AF">
              <a:alpha val="2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ED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OFFER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Full-Service Amazon Management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600200"/>
            <a:ext cx="2560320" cy="1234440"/>
          </a:xfrm>
          <a:prstGeom prst="roundRect">
            <a:avLst>
              <a:gd name="adj" fmla="val 7407"/>
            </a:avLst>
          </a:prstGeom>
          <a:solidFill>
            <a:srgbClr val="FFFFFF">
              <a:alpha val="5000"/>
            </a:srgbClr>
          </a:solidFill>
          <a:ln w="635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68680" y="173736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2B35AF">
              <a:alpha val="3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691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📊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417320" y="178308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PPC Management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417320" y="21031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Profit-optimized campaigns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474720" y="1600200"/>
            <a:ext cx="2560320" cy="1234440"/>
          </a:xfrm>
          <a:prstGeom prst="roundRect">
            <a:avLst>
              <a:gd name="adj" fmla="val 7407"/>
            </a:avLst>
          </a:prstGeom>
          <a:solidFill>
            <a:srgbClr val="FFFFFF">
              <a:alpha val="5000"/>
            </a:srgbClr>
          </a:solidFill>
          <a:ln w="635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11880" y="173736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2B35AF">
              <a:alpha val="3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3611880" y="1691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🌍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160520" y="178308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Expansion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160520" y="21031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EU, UK, and beyond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17920" y="1600200"/>
            <a:ext cx="2560320" cy="1234440"/>
          </a:xfrm>
          <a:prstGeom prst="roundRect">
            <a:avLst>
              <a:gd name="adj" fmla="val 7407"/>
            </a:avLst>
          </a:prstGeom>
          <a:solidFill>
            <a:srgbClr val="FFFFFF">
              <a:alpha val="5000"/>
            </a:srgbClr>
          </a:solidFill>
          <a:ln w="635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355080" y="173736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2B35AF">
              <a:alpha val="3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355080" y="1691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📦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903720" y="178308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Planning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903720" y="21031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run out of stock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31520" y="3017520"/>
            <a:ext cx="2560320" cy="1234440"/>
          </a:xfrm>
          <a:prstGeom prst="roundRect">
            <a:avLst>
              <a:gd name="adj" fmla="val 7407"/>
            </a:avLst>
          </a:prstGeom>
          <a:solidFill>
            <a:srgbClr val="FFFFFF">
              <a:alpha val="5000"/>
            </a:srgbClr>
          </a:solidFill>
          <a:ln w="635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68680" y="31546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2B35AF">
              <a:alpha val="30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86868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📈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417320" y="320040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Strategy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417320" y="35204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Data-driven roadmaps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474720" y="3017520"/>
            <a:ext cx="2560320" cy="1234440"/>
          </a:xfrm>
          <a:prstGeom prst="roundRect">
            <a:avLst>
              <a:gd name="adj" fmla="val 7407"/>
            </a:avLst>
          </a:prstGeom>
          <a:solidFill>
            <a:srgbClr val="FFFFFF">
              <a:alpha val="5000"/>
            </a:srgbClr>
          </a:solidFill>
          <a:ln w="635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11880" y="31546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2B35AF">
              <a:alpha val="3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361188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🛒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160520" y="320040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Listing Optimization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160520" y="35204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 more browsers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3017520"/>
            <a:ext cx="2560320" cy="1234440"/>
          </a:xfrm>
          <a:prstGeom prst="roundRect">
            <a:avLst>
              <a:gd name="adj" fmla="val 7407"/>
            </a:avLst>
          </a:prstGeom>
          <a:solidFill>
            <a:srgbClr val="FFFFFF">
              <a:alpha val="5000"/>
            </a:srgbClr>
          </a:solidFill>
          <a:ln w="635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355080" y="31546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2B35AF">
              <a:alpha val="30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635508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💰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903720" y="320040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Analytics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903720" y="35204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dashboards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B35A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560320"/>
            <a:ext cx="109728" cy="2587752"/>
          </a:xfrm>
          <a:prstGeom prst="rect">
            <a:avLst/>
          </a:prstGeom>
          <a:solidFill>
            <a:srgbClr val="5B8DEF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4572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743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B3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CATEGORY OR TOPIC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310896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6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 Title</a:t>
            </a:r>
            <a:endParaRPr lang="en-US" sz="46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6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Goes Here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731520" y="46634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January 2025 • Prepared for Client Name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8072"/>
          </a:xfrm>
          <a:prstGeom prst="rect">
            <a:avLst/>
          </a:prstGeom>
          <a:solidFill>
            <a:srgbClr val="2B35AF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286000"/>
            <a:ext cx="3657600" cy="3657600"/>
          </a:xfrm>
          <a:prstGeom prst="ellipse">
            <a:avLst/>
          </a:prstGeom>
          <a:solidFill>
            <a:srgbClr val="5B8DEF">
              <a:alpha val="4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-731520" y="2743200"/>
            <a:ext cx="731520" cy="1097280"/>
          </a:xfrm>
          <a:prstGeom prst="ellipse">
            <a:avLst/>
          </a:prstGeom>
          <a:ln w="635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594360" y="2834640"/>
            <a:ext cx="1005840" cy="1280160"/>
          </a:xfrm>
          <a:prstGeom prst="ellipse">
            <a:avLst/>
          </a:prstGeom>
          <a:ln w="635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-457200" y="2926080"/>
            <a:ext cx="1280160" cy="1463040"/>
          </a:xfrm>
          <a:prstGeom prst="ellipse">
            <a:avLst/>
          </a:prstGeom>
          <a:ln w="635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-320040" y="3017520"/>
            <a:ext cx="1554480" cy="1645920"/>
          </a:xfrm>
          <a:prstGeom prst="ellipse">
            <a:avLst/>
          </a:prstGeom>
          <a:ln w="635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-182880" y="3108960"/>
            <a:ext cx="1828800" cy="1828800"/>
          </a:xfrm>
          <a:prstGeom prst="ellipse">
            <a:avLst/>
          </a:prstGeom>
          <a:ln w="635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3716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57200" y="201168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8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Today's</a:t>
            </a:r>
            <a:endParaRPr lang="en-US" sz="26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3657600" y="1554480"/>
            <a:ext cx="50292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0" y="9144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B35A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297680" y="96012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Performance Review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680960" y="960120"/>
            <a:ext cx="777240" cy="320040"/>
          </a:xfrm>
          <a:prstGeom prst="roundRect">
            <a:avLst>
              <a:gd name="adj" fmla="val 48571"/>
            </a:avLst>
          </a:prstGeom>
          <a:solidFill>
            <a:srgbClr val="F5F7FF"/>
          </a:solidFill>
          <a:ln/>
        </p:spPr>
      </p:sp>
      <p:sp>
        <p:nvSpPr>
          <p:cNvPr id="15" name="Text 13"/>
          <p:cNvSpPr/>
          <p:nvPr/>
        </p:nvSpPr>
        <p:spPr>
          <a:xfrm>
            <a:off x="7680960" y="960120"/>
            <a:ext cx="777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min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657600" y="2331720"/>
            <a:ext cx="50292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0" y="16916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B35A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297680" y="173736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Strategy &amp; Goals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7680960" y="1737360"/>
            <a:ext cx="777240" cy="320040"/>
          </a:xfrm>
          <a:prstGeom prst="roundRect">
            <a:avLst>
              <a:gd name="adj" fmla="val 48571"/>
            </a:avLst>
          </a:prstGeom>
          <a:solidFill>
            <a:srgbClr val="F5F7FF"/>
          </a:solidFill>
          <a:ln/>
        </p:spPr>
      </p:sp>
      <p:sp>
        <p:nvSpPr>
          <p:cNvPr id="20" name="Text 18"/>
          <p:cNvSpPr/>
          <p:nvPr/>
        </p:nvSpPr>
        <p:spPr>
          <a:xfrm>
            <a:off x="7680960" y="1737360"/>
            <a:ext cx="777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657600" y="3108960"/>
            <a:ext cx="50292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0" y="246888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B35A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297680" y="251460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PPC Optimization Plan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7680960" y="2514600"/>
            <a:ext cx="777240" cy="320040"/>
          </a:xfrm>
          <a:prstGeom prst="roundRect">
            <a:avLst>
              <a:gd name="adj" fmla="val 48571"/>
            </a:avLst>
          </a:prstGeom>
          <a:solidFill>
            <a:srgbClr val="F5F7FF"/>
          </a:solidFill>
          <a:ln/>
        </p:spPr>
      </p:sp>
      <p:sp>
        <p:nvSpPr>
          <p:cNvPr id="25" name="Text 23"/>
          <p:cNvSpPr/>
          <p:nvPr/>
        </p:nvSpPr>
        <p:spPr>
          <a:xfrm>
            <a:off x="7680960" y="2514600"/>
            <a:ext cx="777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min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0" y="3886200"/>
            <a:ext cx="50292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0" y="32461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B35A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4297680" y="329184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Expansion Timeline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7680960" y="3291840"/>
            <a:ext cx="777240" cy="320040"/>
          </a:xfrm>
          <a:prstGeom prst="roundRect">
            <a:avLst>
              <a:gd name="adj" fmla="val 48571"/>
            </a:avLst>
          </a:prstGeom>
          <a:solidFill>
            <a:srgbClr val="F5F7FF"/>
          </a:solidFill>
          <a:ln/>
        </p:spPr>
      </p:sp>
      <p:sp>
        <p:nvSpPr>
          <p:cNvPr id="30" name="Text 28"/>
          <p:cNvSpPr/>
          <p:nvPr/>
        </p:nvSpPr>
        <p:spPr>
          <a:xfrm>
            <a:off x="7680960" y="3291840"/>
            <a:ext cx="777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min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657600" y="40233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B35A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4297680" y="406908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Q&amp;A Discussion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680960" y="4069080"/>
            <a:ext cx="777240" cy="320040"/>
          </a:xfrm>
          <a:prstGeom prst="roundRect">
            <a:avLst>
              <a:gd name="adj" fmla="val 48571"/>
            </a:avLst>
          </a:prstGeom>
          <a:solidFill>
            <a:srgbClr val="F5F7FF"/>
          </a:solidFill>
          <a:ln/>
        </p:spPr>
      </p:sp>
      <p:sp>
        <p:nvSpPr>
          <p:cNvPr id="34" name="Text 32"/>
          <p:cNvSpPr/>
          <p:nvPr/>
        </p:nvSpPr>
        <p:spPr>
          <a:xfrm>
            <a:off x="7680960" y="4069080"/>
            <a:ext cx="777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min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6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0" y="457200"/>
            <a:ext cx="5029200" cy="457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0" b="1" dirty="0">
                <a:solidFill>
                  <a:srgbClr val="FFFFFF">
                    <a:alpha val="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20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ED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246888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Title Here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B3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TOPIC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Headline Goes Here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731520" y="1783080"/>
            <a:ext cx="228600" cy="228600"/>
          </a:xfrm>
          <a:prstGeom prst="ellipse">
            <a:avLst/>
          </a:prstGeom>
          <a:solidFill>
            <a:srgbClr val="2B35AF">
              <a:alpha val="2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800100" y="1851660"/>
            <a:ext cx="91440" cy="91440"/>
          </a:xfrm>
          <a:prstGeom prst="ellipse">
            <a:avLst/>
          </a:prstGeom>
          <a:solidFill>
            <a:srgbClr val="2B35A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17373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key point with supporting detail that explains the concept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2560320"/>
            <a:ext cx="228600" cy="228600"/>
          </a:xfrm>
          <a:prstGeom prst="ellipse">
            <a:avLst/>
          </a:prstGeom>
          <a:solidFill>
            <a:srgbClr val="2B35AF">
              <a:alpha val="20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800100" y="2628900"/>
            <a:ext cx="91440" cy="91440"/>
          </a:xfrm>
          <a:prstGeom prst="ellipse">
            <a:avLst/>
          </a:prstGeom>
          <a:solidFill>
            <a:srgbClr val="2B35AF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5146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 important point that builds on the previous one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3337560"/>
            <a:ext cx="228600" cy="228600"/>
          </a:xfrm>
          <a:prstGeom prst="ellipse">
            <a:avLst/>
          </a:prstGeom>
          <a:solidFill>
            <a:srgbClr val="2B35AF">
              <a:alpha val="2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800100" y="3406140"/>
            <a:ext cx="91440" cy="91440"/>
          </a:xfrm>
          <a:prstGeom prst="ellipse">
            <a:avLst/>
          </a:prstGeom>
          <a:solidFill>
            <a:srgbClr val="2B35AF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2918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 point that concludes or summarizes the main idea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31520" y="4526280"/>
            <a:ext cx="768096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Column Headline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3657600" cy="301752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05840" y="15544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2B35AF">
              <a:alpha val="1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1508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B35AF"/>
                </a:solidFill>
              </a:rPr>
              <a:t>◎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5840" y="21945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Left Column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05840" y="265176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Supporting text that explains this concept or feature in more detail.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280160"/>
            <a:ext cx="3657600" cy="301752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0" y="15544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AEDCFF">
              <a:alpha val="5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508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B35AF"/>
                </a:solidFill>
              </a:rPr>
              <a:t>⚡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0" y="21945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 Column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029200" y="265176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Supporting text that explains this concept or feature in more detail.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6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0" y="457200"/>
            <a:ext cx="6400800" cy="4114800"/>
          </a:xfrm>
          <a:prstGeom prst="ellipse">
            <a:avLst/>
          </a:prstGeom>
          <a:solidFill>
            <a:srgbClr val="2B35AF">
              <a:alpha val="2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0" y="5486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ED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Numbers Speak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1005840" y="3108960"/>
            <a:ext cx="2011680" cy="411480"/>
          </a:xfrm>
          <a:prstGeom prst="roundRect">
            <a:avLst>
              <a:gd name="adj" fmla="val 48889"/>
            </a:avLst>
          </a:prstGeom>
          <a:solidFill>
            <a:srgbClr val="FFFFFF">
              <a:alpha val="1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310896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Growth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566160" y="19202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$50M+</a:t>
            </a:r>
            <a:endParaRPr lang="en-US" sz="5200" dirty="0"/>
          </a:p>
        </p:txBody>
      </p:sp>
      <p:sp>
        <p:nvSpPr>
          <p:cNvPr id="9" name="Shape 7"/>
          <p:cNvSpPr/>
          <p:nvPr/>
        </p:nvSpPr>
        <p:spPr>
          <a:xfrm>
            <a:off x="3840480" y="3108960"/>
            <a:ext cx="2011680" cy="411480"/>
          </a:xfrm>
          <a:prstGeom prst="roundRect">
            <a:avLst>
              <a:gd name="adj" fmla="val 48889"/>
            </a:avLst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3840480" y="310896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Managed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0" y="19202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5200" dirty="0"/>
          </a:p>
        </p:txBody>
      </p:sp>
      <p:sp>
        <p:nvSpPr>
          <p:cNvPr id="12" name="Shape 10"/>
          <p:cNvSpPr/>
          <p:nvPr/>
        </p:nvSpPr>
        <p:spPr>
          <a:xfrm>
            <a:off x="6675120" y="3108960"/>
            <a:ext cx="2011680" cy="411480"/>
          </a:xfrm>
          <a:prstGeom prst="roundRect">
            <a:avLst>
              <a:gd name="adj" fmla="val 48889"/>
            </a:avLst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6675120" y="310896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Brands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B35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0" y="914400"/>
            <a:ext cx="6400800" cy="4572000"/>
          </a:xfrm>
          <a:prstGeom prst="ellipse">
            <a:avLst/>
          </a:prstGeom>
          <a:solidFill>
            <a:srgbClr val="5B8DEF">
              <a:alpha val="4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0" y="4572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FFFFFF">
                    <a:alpha val="3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14000" dirty="0"/>
          </a:p>
        </p:txBody>
      </p:sp>
      <p:sp>
        <p:nvSpPr>
          <p:cNvPr id="4" name="Text 2"/>
          <p:cNvSpPr/>
          <p:nvPr/>
        </p:nvSpPr>
        <p:spPr>
          <a:xfrm>
            <a:off x="1097280" y="1737360"/>
            <a:ext cx="6949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"ALFI completely transformed how we approach Amazon. The focus on profit changed everything."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0" y="34747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Sarah Johnson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0" y="38404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CEO, Beauty Brand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8072"/>
          </a:xfrm>
          <a:prstGeom prst="rect">
            <a:avLst/>
          </a:prstGeom>
          <a:solidFill>
            <a:srgbClr val="0D1642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22860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Image Here ]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029200" y="1371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B3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169164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Headline That Explains The Visual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029200" y="269748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Supporting paragraph that provides context for the image and expands on the headline with relevant details.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0" y="3657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3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 more →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4572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Help You Win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1325880" y="1371600"/>
            <a:ext cx="822960" cy="822960"/>
          </a:xfrm>
          <a:prstGeom prst="ellipse">
            <a:avLst/>
          </a:prstGeom>
          <a:solidFill>
            <a:srgbClr val="2B35AF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1325880" y="14173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📈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48640" y="237744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Profitable PPC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283464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Optimize for profit per unit, not just revenue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160520" y="1371600"/>
            <a:ext cx="822960" cy="822960"/>
          </a:xfrm>
          <a:prstGeom prst="ellipse">
            <a:avLst/>
          </a:prstGeom>
          <a:solidFill>
            <a:srgbClr val="2B35AF">
              <a:alpha val="1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4160520" y="14173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⚡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3383280" y="237744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Strategy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3383280" y="283464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 decisions to stay ahead of the competition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995160" y="1371600"/>
            <a:ext cx="822960" cy="822960"/>
          </a:xfrm>
          <a:prstGeom prst="ellipse">
            <a:avLst/>
          </a:prstGeom>
          <a:solidFill>
            <a:srgbClr val="2B35AF">
              <a:alpha val="1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6995160" y="14173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🎯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6217920" y="237744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D16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Expansion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217920" y="283464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in EU &amp; UK without losing margins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31520" y="4526280"/>
            <a:ext cx="768096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4663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ALFI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412480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ALFI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ALFI Presentation Template</dc:title>
  <dc:subject>Brand Presentation Template</dc:subject>
  <dc:creator>ALFI</dc:creator>
  <cp:lastModifiedBy>ALFI</cp:lastModifiedBy>
  <cp:revision>1</cp:revision>
  <dcterms:created xsi:type="dcterms:W3CDTF">2026-01-06T21:42:21Z</dcterms:created>
  <dcterms:modified xsi:type="dcterms:W3CDTF">2026-01-06T21:42:21Z</dcterms:modified>
</cp:coreProperties>
</file>